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6"/>
  </p:notesMasterIdLst>
  <p:sldIdLst>
    <p:sldId id="259" r:id="rId2"/>
    <p:sldId id="256" r:id="rId3"/>
    <p:sldId id="258" r:id="rId4"/>
    <p:sldId id="271" r:id="rId5"/>
    <p:sldId id="257" r:id="rId6"/>
    <p:sldId id="260" r:id="rId7"/>
    <p:sldId id="261" r:id="rId8"/>
    <p:sldId id="269" r:id="rId9"/>
    <p:sldId id="262" r:id="rId10"/>
    <p:sldId id="263" r:id="rId11"/>
    <p:sldId id="264" r:id="rId12"/>
    <p:sldId id="267" r:id="rId13"/>
    <p:sldId id="266" r:id="rId14"/>
    <p:sldId id="265" r:id="rId1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CD2C79-B96B-42BF-B576-48C44F625576}" v="122" dt="2022-04-15T05:44:31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9345D-717F-47B4-9DEB-6D4417833E51}" type="datetimeFigureOut">
              <a:rPr kumimoji="1" lang="ja-JP" altLang="en-US" smtClean="0"/>
              <a:t>2022/4/20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A67CA-9240-4EF6-87A0-309D37C50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79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D6DD13-51B9-4403-9E79-B682871C8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C8C31F6-54BC-43A1-BFB3-60DA14649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2801DF-7545-47F3-929A-58255DAE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DC22-F94C-4C7B-9D00-0D2102DDFE33}" type="datetime1">
              <a:rPr kumimoji="1" lang="ja-JP" altLang="en-US" smtClean="0"/>
              <a:t>2022/4/20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E13E32-3FD8-431B-B453-533C3143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051B0D-77D7-46C0-A93F-BE80F230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05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473BC5-CCBF-43D7-87BF-3671DF45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7C757A8-24A4-494C-8039-739C6B1F5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13D395-E61B-470A-BB92-CCAFF857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E05D-B376-43A8-964D-2FB413E92209}" type="datetime1">
              <a:rPr kumimoji="1" lang="ja-JP" altLang="en-US" smtClean="0"/>
              <a:t>2022/4/20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C79AA7-EB48-476A-9A9F-0188DDD3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16AE1E-8830-4643-AF22-4DF7877F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77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383BF83-2E53-4EE0-BC95-F8135573A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5F3CBB-F916-4D85-A4C6-524200770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7FD1C2-65F8-44A9-987A-E4BEC0D7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5AB5-0CA3-4B60-9F76-7AB392575B03}" type="datetime1">
              <a:rPr kumimoji="1" lang="ja-JP" altLang="en-US" smtClean="0"/>
              <a:t>2022/4/20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572A2-4DDC-48F0-99D8-53F15543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DB3D1A-A342-438D-8421-6B2CD452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06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ADB142-276E-47C2-91D4-10B3D5E9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CC8401-A116-4B90-B8B2-BF3E2C329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0DDA25-9863-4C43-A62C-1A7B34AD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243E-2A14-4B62-B9BD-E6AF3A90CC9A}" type="datetime1">
              <a:rPr kumimoji="1" lang="ja-JP" altLang="en-US" smtClean="0"/>
              <a:t>2022/4/20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6E77DB-A348-4243-9B83-E97C4FB0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90C23A-7689-4329-9FD1-072FE41C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35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20111-4D3B-4095-AC1F-49A552658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D3E7A7-F575-4917-9501-69CB050B3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847822-4BAA-4D4F-B810-7E85B9FB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880B-D27E-426D-B149-788F3FCD6735}" type="datetime1">
              <a:rPr kumimoji="1" lang="ja-JP" altLang="en-US" smtClean="0"/>
              <a:t>2022/4/20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1F6852-D250-4E21-83D2-81E47DAA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D63F88-B5C4-4CB0-BB24-04BB2536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6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A04A6A-F8F4-418C-B8AE-84187EFE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1C2C2C-90C0-4E25-AED2-2EF616105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E1AA30-A3CE-4B4A-8458-932C423F2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00840C-1D2C-4DDA-9C70-D226CE95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04D4-E423-4980-A3E8-F0C3081EDCE2}" type="datetime1">
              <a:rPr kumimoji="1" lang="ja-JP" altLang="en-US" smtClean="0"/>
              <a:t>2022/4/20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B328832-56BC-4472-AEDE-DC9D3E4D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0CCB055-51AA-4A1E-BEB7-57BB46C4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8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7381C0-53F7-4D32-9F9B-2582257D9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2D8C0E-4D97-44C6-8C4D-AC155A8B4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59553EE-C42C-46D2-813C-0DEC52F3F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D7339A9-4AD9-4626-83F4-A82D8DCB0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5CB0F1E-7D76-45CB-91DA-3E09386C2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A8D02E2-1D58-4FF3-BE00-1F940B26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0C8B-DCFF-41E6-B0E3-E284BD730035}" type="datetime1">
              <a:rPr kumimoji="1" lang="ja-JP" altLang="en-US" smtClean="0"/>
              <a:t>2022/4/20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31DE6AF-3BFC-4A5C-A848-096E7A81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C4364F-D78A-4B67-BE6B-D349C915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18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694256-E8E5-4094-8F22-8B3BDC2B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FEE7135-26CC-4AF3-8BCB-83CCB2CC8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E63D-F8BE-410D-9A48-5C6D2D3807BE}" type="datetime1">
              <a:rPr kumimoji="1" lang="ja-JP" altLang="en-US" smtClean="0"/>
              <a:t>2022/4/20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12309A-7C0F-41AB-9CDB-470DAF66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5C3000-E921-4A17-922E-C3D4EFF0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49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00BF364-7C79-4F02-88D9-9702BB31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985A-0719-41C7-8D13-8AC8ADFCE4EB}" type="datetime1">
              <a:rPr kumimoji="1" lang="ja-JP" altLang="en-US" smtClean="0"/>
              <a:t>2022/4/20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EC34AB0-96B7-4673-AC83-E7BB25B1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8FA53E-1688-40B4-BE93-BEAFD77A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51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D1AA71-B3E3-4D81-842E-A65DA356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063EC6-1D0A-4D7B-9E4A-F9B607BFC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5C6961-7936-46F6-94C6-B3F5B4FF7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4064E6-E360-4D12-B5B7-5DF9AA34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9D48-6D3C-4713-A6FD-34C9ADAF9682}" type="datetime1">
              <a:rPr kumimoji="1" lang="ja-JP" altLang="en-US" smtClean="0"/>
              <a:t>2022/4/20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919B61-750E-4621-A1BB-873F92A9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1F0844-3C0D-42EB-A9D8-5AADF009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29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57F2E1-2D3E-4D28-95C8-FD94D2970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E81845B-3823-4A07-884B-0BEB5C2E6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B96EA0B-C436-4AC4-976D-BA5FB4860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58AAFC-94F0-45CF-8A19-01E5A7CBE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3254-B8CA-499C-846E-FC113B29278B}" type="datetime1">
              <a:rPr kumimoji="1" lang="ja-JP" altLang="en-US" smtClean="0"/>
              <a:t>2022/4/20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BEF9CB-9B75-4160-BB47-CC09A80B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372ED2-0586-4CFE-8F3F-3A1E7A45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54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763175A-03E8-4F03-979F-B7D011EE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42A0E7-94B2-4C1A-B6C8-1CCDF335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BEA01D-54E0-4C52-9AD5-6EB0454FE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746A8-9DBB-48CD-8593-C708EC589B92}" type="datetime1">
              <a:rPr kumimoji="1" lang="ja-JP" altLang="en-US" smtClean="0"/>
              <a:t>2022/4/20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4BC8FD-9613-4688-AE08-8A178629B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70C25C-C847-43F3-97B3-348495976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14228-CF67-4029-A4D5-E847644C85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10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A34976-73AA-45C3-8DB2-5F7CFB97B692}"/>
              </a:ext>
            </a:extLst>
          </p:cNvPr>
          <p:cNvSpPr txBox="1"/>
          <p:nvPr/>
        </p:nvSpPr>
        <p:spPr>
          <a:xfrm>
            <a:off x="1228725" y="1034534"/>
            <a:ext cx="92583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sz="2400" b="1" i="0" u="none" strike="noStrike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エクセルの画面構成</a:t>
            </a:r>
            <a:r>
              <a:rPr lang="ja-JP" altLang="en-US" sz="2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・・・・・・・・・・・・・・・・・・・・・・・ １</a:t>
            </a:r>
            <a:endParaRPr lang="en-US" altLang="ja-JP" sz="2400" b="1" i="0" u="none" strike="noStrike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2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セル・ワークシート・</a:t>
            </a:r>
            <a:r>
              <a:rPr lang="en-US" altLang="ja-JP" sz="2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Book</a:t>
            </a:r>
            <a:r>
              <a:rPr lang="ja-JP" altLang="en-US" sz="2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とは・・・・・・・・・・・・・・・・ ４</a:t>
            </a:r>
            <a:endParaRPr lang="en-US" altLang="ja-JP" sz="24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2400" b="1" i="0" u="none" strike="noStrike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セルにデータを入力するには</a:t>
            </a:r>
            <a:r>
              <a:rPr lang="ja-JP" altLang="en-US" sz="2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・・・・・・・・・・・・・・・・ ５</a:t>
            </a:r>
            <a:endParaRPr lang="en-US" altLang="ja-JP" sz="2400" b="1" i="0" u="none" strike="noStrike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①文字、②数値、③データの修正・・・・・・・・・・・・ ６</a:t>
            </a:r>
            <a:endParaRPr lang="en-US" altLang="ja-JP" sz="24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b="1" i="0" u="none" strike="noStrike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４．セル、行、列、ワークシートを選択するには</a:t>
            </a:r>
            <a:r>
              <a:rPr lang="ja-JP" altLang="en-US" sz="2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・・・・・８</a:t>
            </a:r>
            <a:endParaRPr lang="en-US" altLang="ja-JP" sz="2400" b="1" i="0" u="none" strike="noStrike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５．</a:t>
            </a:r>
            <a:r>
              <a:rPr lang="ja-JP" altLang="en-US" sz="2400" b="1" i="0" u="none" strike="noStrike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セル、行、列、ワークシートを挿入するには</a:t>
            </a:r>
            <a:r>
              <a:rPr lang="ja-JP" altLang="en-US" sz="2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・・・・・８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６．</a:t>
            </a:r>
            <a:r>
              <a:rPr lang="ja-JP" altLang="en-US" sz="2400" b="1" i="0" u="none" strike="noStrike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セルに数式を入力するには</a:t>
            </a:r>
            <a:r>
              <a:rPr lang="ja-JP" altLang="en-US" sz="2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・・・・・・・・・・・・・・・・・ ９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７．</a:t>
            </a:r>
            <a:r>
              <a:rPr lang="ja-JP" altLang="en-US" sz="2400" b="1" i="0" u="none" strike="noStrike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セルに関数を入力するには</a:t>
            </a:r>
            <a:r>
              <a:rPr lang="ja-JP" altLang="en-US" sz="2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・・・・・・・・・・・・・・・・・１１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D34E89-99C6-495D-8E78-B23CA5261A49}"/>
              </a:ext>
            </a:extLst>
          </p:cNvPr>
          <p:cNvSpPr txBox="1"/>
          <p:nvPr/>
        </p:nvSpPr>
        <p:spPr>
          <a:xfrm>
            <a:off x="1228725" y="4850874"/>
            <a:ext cx="68675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１．表のタイトルを入力する</a:t>
            </a:r>
            <a:endParaRPr kumimoji="1"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２．表を作成する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３．表を見やすくする</a:t>
            </a:r>
            <a:endParaRPr kumimoji="1"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４．シートを簡単に作成する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9AF07A-AE0B-47E8-AD08-214CDD722F7B}"/>
              </a:ext>
            </a:extLst>
          </p:cNvPr>
          <p:cNvSpPr txBox="1"/>
          <p:nvPr/>
        </p:nvSpPr>
        <p:spPr>
          <a:xfrm>
            <a:off x="1885949" y="250745"/>
            <a:ext cx="788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ＫＳＮエクセル基本講座 </a:t>
            </a:r>
            <a:r>
              <a:rPr kumimoji="1" lang="en-US" altLang="ja-JP" sz="3600" b="1" dirty="0"/>
              <a:t>in 2022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037508-492D-4E7B-8EF8-BFA4421EFD22}"/>
              </a:ext>
            </a:extLst>
          </p:cNvPr>
          <p:cNvSpPr txBox="1"/>
          <p:nvPr/>
        </p:nvSpPr>
        <p:spPr>
          <a:xfrm>
            <a:off x="1228725" y="4327654"/>
            <a:ext cx="8193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/>
              <a:t>「今回の練習問題」</a:t>
            </a:r>
            <a:r>
              <a:rPr kumimoji="1" lang="en-US" altLang="ja-JP" sz="2800" b="1" u="sng" dirty="0"/>
              <a:t>…</a:t>
            </a:r>
            <a:r>
              <a:rPr kumimoji="1" lang="ja-JP" altLang="en-US" sz="2000" b="1" u="sng" dirty="0"/>
              <a:t>別紙エクセル練習問題</a:t>
            </a:r>
            <a:endParaRPr kumimoji="1" lang="ja-JP" altLang="en-US" sz="2800" b="1" u="sng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DF36998-4D6A-4CB9-B5B4-F7E2B379B23F}"/>
              </a:ext>
            </a:extLst>
          </p:cNvPr>
          <p:cNvSpPr txBox="1"/>
          <p:nvPr/>
        </p:nvSpPr>
        <p:spPr>
          <a:xfrm>
            <a:off x="7143749" y="6220480"/>
            <a:ext cx="462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u="sng" dirty="0"/>
              <a:t>ＫＳＮ </a:t>
            </a:r>
            <a:r>
              <a:rPr kumimoji="1" lang="en-US" altLang="ja-JP" sz="2800" b="1" u="sng" dirty="0"/>
              <a:t>1029 </a:t>
            </a:r>
            <a:r>
              <a:rPr kumimoji="1" lang="ja-JP" altLang="en-US" sz="2800" b="1" u="sng" dirty="0"/>
              <a:t>花立のター坊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B5FF8E-EEFB-4DA8-86CC-0CA95409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E866F4-DF2F-4748-AE3C-B316237BF75A}"/>
              </a:ext>
            </a:extLst>
          </p:cNvPr>
          <p:cNvSpPr txBox="1"/>
          <p:nvPr/>
        </p:nvSpPr>
        <p:spPr>
          <a:xfrm>
            <a:off x="1052511" y="425331"/>
            <a:ext cx="5386389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６　セルに数式入力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(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原始的）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66D7851-EEB9-45D3-9C78-94623352E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26"/>
          <a:stretch/>
        </p:blipFill>
        <p:spPr>
          <a:xfrm>
            <a:off x="857250" y="1217503"/>
            <a:ext cx="3962400" cy="28357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8A4B71-93C5-49A2-8659-3C6CEDA0DD9B}"/>
              </a:ext>
            </a:extLst>
          </p:cNvPr>
          <p:cNvSpPr txBox="1"/>
          <p:nvPr/>
        </p:nvSpPr>
        <p:spPr>
          <a:xfrm>
            <a:off x="857250" y="4222625"/>
            <a:ext cx="4748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  <a:r>
              <a:rPr kumimoji="1" lang="ja-JP" altLang="en-US" sz="2000" dirty="0"/>
              <a:t>カーソルを</a:t>
            </a:r>
            <a:r>
              <a:rPr kumimoji="1" lang="en-US" altLang="ja-JP" sz="2000" dirty="0"/>
              <a:t>C2</a:t>
            </a:r>
            <a:r>
              <a:rPr kumimoji="1" lang="ja-JP" altLang="en-US" sz="2000" dirty="0"/>
              <a:t>に置き「＝」を入力</a:t>
            </a:r>
            <a:endParaRPr kumimoji="1" lang="en-US" altLang="ja-JP" sz="2000" dirty="0"/>
          </a:p>
          <a:p>
            <a:r>
              <a:rPr lang="ja-JP" altLang="en-US" sz="2000" dirty="0"/>
              <a:t>②</a:t>
            </a:r>
            <a:r>
              <a:rPr lang="en-US" altLang="ja-JP" sz="2000" dirty="0"/>
              <a:t>100</a:t>
            </a:r>
            <a:r>
              <a:rPr lang="ja-JP" altLang="en-US" sz="2000" dirty="0"/>
              <a:t>＋</a:t>
            </a:r>
            <a:r>
              <a:rPr lang="en-US" altLang="ja-JP" sz="2000" dirty="0"/>
              <a:t>50</a:t>
            </a:r>
            <a:r>
              <a:rPr lang="ja-JP" altLang="en-US" sz="2000" dirty="0"/>
              <a:t>を打ち込む</a:t>
            </a:r>
            <a:endParaRPr lang="en-US" altLang="ja-JP" sz="2000" dirty="0"/>
          </a:p>
          <a:p>
            <a:r>
              <a:rPr kumimoji="1" lang="ja-JP" altLang="en-US" sz="2000" dirty="0"/>
              <a:t>③</a:t>
            </a:r>
            <a:r>
              <a:rPr kumimoji="1" lang="en-US" altLang="ja-JP" sz="2000" dirty="0"/>
              <a:t>Enter </a:t>
            </a:r>
            <a:r>
              <a:rPr kumimoji="1" lang="ja-JP" altLang="en-US" sz="2000" dirty="0"/>
              <a:t>キーを押す</a:t>
            </a:r>
            <a:endParaRPr kumimoji="1" lang="en-US" altLang="ja-JP" sz="2000" dirty="0"/>
          </a:p>
          <a:p>
            <a:endParaRPr kumimoji="1" lang="ja-JP" altLang="en-US" sz="20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B7F2533-D2F3-40E6-8359-80744D3BA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29"/>
          <a:stretch/>
        </p:blipFill>
        <p:spPr>
          <a:xfrm>
            <a:off x="5067299" y="1311936"/>
            <a:ext cx="3247477" cy="28357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7B6ED52-221C-432E-BE3F-BDA812E2184B}"/>
              </a:ext>
            </a:extLst>
          </p:cNvPr>
          <p:cNvCxnSpPr>
            <a:cxnSpLocks/>
          </p:cNvCxnSpPr>
          <p:nvPr/>
        </p:nvCxnSpPr>
        <p:spPr>
          <a:xfrm>
            <a:off x="3171825" y="3352800"/>
            <a:ext cx="243363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8D882424-97B3-400A-936B-010580C2B463}"/>
              </a:ext>
            </a:extLst>
          </p:cNvPr>
          <p:cNvSpPr/>
          <p:nvPr/>
        </p:nvSpPr>
        <p:spPr>
          <a:xfrm>
            <a:off x="8724353" y="2107713"/>
            <a:ext cx="1362622" cy="1511960"/>
          </a:xfrm>
          <a:prstGeom prst="wedgeRoundRectCallout">
            <a:avLst>
              <a:gd name="adj1" fmla="val -123369"/>
              <a:gd name="adj2" fmla="val -68086"/>
              <a:gd name="adj3" fmla="val 16667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800" dirty="0"/>
              <a:t>⑤数式バーには元の数字が表示されている</a:t>
            </a:r>
          </a:p>
        </p:txBody>
      </p:sp>
      <p:sp>
        <p:nvSpPr>
          <p:cNvPr id="33" name="吹き出し: 円形 32">
            <a:extLst>
              <a:ext uri="{FF2B5EF4-FFF2-40B4-BE49-F238E27FC236}">
                <a16:creationId xmlns:a16="http://schemas.microsoft.com/office/drawing/2014/main" id="{FDDCCC8F-B2DD-4157-A473-3DEBC4CA9BEE}"/>
              </a:ext>
            </a:extLst>
          </p:cNvPr>
          <p:cNvSpPr/>
          <p:nvPr/>
        </p:nvSpPr>
        <p:spPr>
          <a:xfrm>
            <a:off x="7115175" y="4603625"/>
            <a:ext cx="1866900" cy="1644775"/>
          </a:xfrm>
          <a:prstGeom prst="wedgeEllipseCallout">
            <a:avLst>
              <a:gd name="adj1" fmla="val -83588"/>
              <a:gd name="adj2" fmla="val -11470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800" dirty="0"/>
              <a:t>④結果が求められました。</a:t>
            </a:r>
            <a:endParaRPr lang="en-US" altLang="ja-JP" sz="1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F6757A-ACCF-4EE2-84D8-CC308073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CAF4E29-ACC4-4D52-BA2A-7632F4E773D3}"/>
              </a:ext>
            </a:extLst>
          </p:cNvPr>
          <p:cNvSpPr/>
          <p:nvPr/>
        </p:nvSpPr>
        <p:spPr>
          <a:xfrm>
            <a:off x="1738856" y="3044439"/>
            <a:ext cx="1219200" cy="7715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D8D4981-7DBF-4D97-99C7-7166D9942E7E}"/>
              </a:ext>
            </a:extLst>
          </p:cNvPr>
          <p:cNvCxnSpPr>
            <a:cxnSpLocks/>
          </p:cNvCxnSpPr>
          <p:nvPr/>
        </p:nvCxnSpPr>
        <p:spPr>
          <a:xfrm flipV="1">
            <a:off x="1143000" y="3544728"/>
            <a:ext cx="657225" cy="8390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F924BAD-9688-48DD-940A-B982D86BCC6A}"/>
              </a:ext>
            </a:extLst>
          </p:cNvPr>
          <p:cNvCxnSpPr>
            <a:cxnSpLocks/>
          </p:cNvCxnSpPr>
          <p:nvPr/>
        </p:nvCxnSpPr>
        <p:spPr>
          <a:xfrm flipV="1">
            <a:off x="1742661" y="3544728"/>
            <a:ext cx="573001" cy="10754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11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2E55E46-E1B0-42F1-AFC3-16315631D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48" y="1698105"/>
            <a:ext cx="4979827" cy="26340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967D957-AC50-475C-B7CC-EE56B6D64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725" y="1648215"/>
            <a:ext cx="4354342" cy="27071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8B2DF52B-D6D9-473C-BC43-941407F520E5}"/>
              </a:ext>
            </a:extLst>
          </p:cNvPr>
          <p:cNvCxnSpPr/>
          <p:nvPr/>
        </p:nvCxnSpPr>
        <p:spPr>
          <a:xfrm>
            <a:off x="5455444" y="3362325"/>
            <a:ext cx="34980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A6780B-41FB-4C37-B2B7-64D2330391D5}"/>
              </a:ext>
            </a:extLst>
          </p:cNvPr>
          <p:cNvSpPr txBox="1"/>
          <p:nvPr/>
        </p:nvSpPr>
        <p:spPr>
          <a:xfrm>
            <a:off x="6353175" y="742543"/>
            <a:ext cx="3581400" cy="40011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基本を知っておこう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39C7D3-976F-46C2-800D-D61883F8C735}"/>
              </a:ext>
            </a:extLst>
          </p:cNvPr>
          <p:cNvSpPr txBox="1"/>
          <p:nvPr/>
        </p:nvSpPr>
        <p:spPr>
          <a:xfrm>
            <a:off x="1047750" y="4699150"/>
            <a:ext cx="6076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①セル</a:t>
            </a:r>
            <a:r>
              <a:rPr kumimoji="1" lang="en-US" altLang="ja-JP" sz="2000" dirty="0"/>
              <a:t>D2</a:t>
            </a:r>
            <a:r>
              <a:rPr kumimoji="1" lang="ja-JP" altLang="en-US" sz="2000" dirty="0"/>
              <a:t>をクリックし、「＝」を入力</a:t>
            </a:r>
            <a:endParaRPr kumimoji="1" lang="en-US" altLang="ja-JP" sz="2000" dirty="0"/>
          </a:p>
          <a:p>
            <a:r>
              <a:rPr lang="ja-JP" altLang="en-US" sz="2000" dirty="0"/>
              <a:t>②セル</a:t>
            </a:r>
            <a:r>
              <a:rPr lang="en-US" altLang="ja-JP" sz="2000" dirty="0"/>
              <a:t>A2</a:t>
            </a:r>
            <a:r>
              <a:rPr lang="ja-JP" altLang="en-US" sz="2000" dirty="0"/>
              <a:t>をクリック「＋」を入力</a:t>
            </a:r>
            <a:endParaRPr lang="en-US" altLang="ja-JP" sz="2000" dirty="0"/>
          </a:p>
          <a:p>
            <a:r>
              <a:rPr kumimoji="1" lang="ja-JP" altLang="en-US" sz="2000" dirty="0"/>
              <a:t>③セル</a:t>
            </a:r>
            <a:r>
              <a:rPr kumimoji="1" lang="en-US" altLang="ja-JP" sz="2000" dirty="0"/>
              <a:t>B2</a:t>
            </a:r>
            <a:r>
              <a:rPr kumimoji="1" lang="ja-JP" altLang="en-US" sz="2000" dirty="0"/>
              <a:t>をクリック「＋」を入力</a:t>
            </a:r>
            <a:endParaRPr kumimoji="1" lang="en-US" altLang="ja-JP" sz="2000" dirty="0"/>
          </a:p>
          <a:p>
            <a:r>
              <a:rPr lang="ja-JP" altLang="en-US" sz="2000" dirty="0"/>
              <a:t>④</a:t>
            </a:r>
            <a:r>
              <a:rPr kumimoji="1" lang="ja-JP" altLang="en-US" sz="2000" dirty="0"/>
              <a:t>セル</a:t>
            </a:r>
            <a:r>
              <a:rPr kumimoji="1" lang="en-US" altLang="ja-JP" sz="2000" dirty="0"/>
              <a:t>C2</a:t>
            </a:r>
            <a:r>
              <a:rPr kumimoji="1" lang="ja-JP" altLang="en-US" sz="2000" dirty="0"/>
              <a:t>をクリック「＋」を入力</a:t>
            </a:r>
            <a:endParaRPr kumimoji="1" lang="en-US" altLang="ja-JP" sz="2000" dirty="0"/>
          </a:p>
          <a:p>
            <a:r>
              <a:rPr lang="ja-JP" altLang="en-US" sz="2000" dirty="0"/>
              <a:t>⑤</a:t>
            </a:r>
            <a:r>
              <a:rPr lang="en-US" altLang="ja-JP" sz="2000" dirty="0"/>
              <a:t>Enter</a:t>
            </a:r>
            <a:r>
              <a:rPr lang="ja-JP" altLang="en-US" sz="2000" dirty="0"/>
              <a:t>をクリック</a:t>
            </a:r>
            <a:endParaRPr kumimoji="1" lang="ja-JP" altLang="en-US" dirty="0"/>
          </a:p>
        </p:txBody>
      </p:sp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4AA93E94-9302-4680-ADD6-073A08FCEEFD}"/>
              </a:ext>
            </a:extLst>
          </p:cNvPr>
          <p:cNvSpPr/>
          <p:nvPr/>
        </p:nvSpPr>
        <p:spPr>
          <a:xfrm>
            <a:off x="6010275" y="4613150"/>
            <a:ext cx="1866900" cy="1644775"/>
          </a:xfrm>
          <a:prstGeom prst="wedgeEllipseCallout">
            <a:avLst>
              <a:gd name="adj1" fmla="val 125596"/>
              <a:gd name="adj2" fmla="val -121656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800" dirty="0"/>
              <a:t>⑤結果が求められました。</a:t>
            </a:r>
            <a:endParaRPr lang="en-US" altLang="ja-JP" sz="1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94928E-13B7-45C5-B3F3-DD0710F93B58}"/>
              </a:ext>
            </a:extLst>
          </p:cNvPr>
          <p:cNvSpPr txBox="1"/>
          <p:nvPr/>
        </p:nvSpPr>
        <p:spPr>
          <a:xfrm>
            <a:off x="730168" y="688347"/>
            <a:ext cx="5386389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６　セルに数式入力（原始的２）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9BA2D49-EC16-4374-A2F3-DCC0F70F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91E5C08-04ED-4350-9F64-96F5C01D2AC1}"/>
              </a:ext>
            </a:extLst>
          </p:cNvPr>
          <p:cNvSpPr/>
          <p:nvPr/>
        </p:nvSpPr>
        <p:spPr>
          <a:xfrm>
            <a:off x="3536754" y="3086197"/>
            <a:ext cx="1098942" cy="6856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40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F3716B1-B670-4E43-9B44-6FD3B01F8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979293"/>
            <a:ext cx="8971280" cy="43235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004AB-60C6-471D-ACE9-901873CF1926}"/>
              </a:ext>
            </a:extLst>
          </p:cNvPr>
          <p:cNvSpPr txBox="1"/>
          <p:nvPr/>
        </p:nvSpPr>
        <p:spPr>
          <a:xfrm>
            <a:off x="1696720" y="4889550"/>
            <a:ext cx="6431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①　セル</a:t>
            </a:r>
            <a:r>
              <a:rPr kumimoji="1" lang="en-US" altLang="ja-JP" sz="2000" dirty="0"/>
              <a:t>F2</a:t>
            </a:r>
            <a:r>
              <a:rPr kumimoji="1" lang="ja-JP" altLang="en-US" sz="2000" dirty="0"/>
              <a:t>をクリック</a:t>
            </a:r>
            <a:endParaRPr kumimoji="1" lang="en-US" altLang="ja-JP" sz="2000" dirty="0"/>
          </a:p>
          <a:p>
            <a:r>
              <a:rPr lang="ja-JP" altLang="en-US" sz="2000" dirty="0"/>
              <a:t>②　数式バーの「</a:t>
            </a:r>
            <a:r>
              <a:rPr lang="en-US" altLang="ja-JP" sz="2000" dirty="0" err="1"/>
              <a:t>fx</a:t>
            </a:r>
            <a:r>
              <a:rPr lang="ja-JP" altLang="en-US" sz="2000" dirty="0"/>
              <a:t>」をクリック</a:t>
            </a:r>
            <a:endParaRPr lang="en-US" altLang="ja-JP" sz="2000" dirty="0"/>
          </a:p>
          <a:p>
            <a:r>
              <a:rPr lang="ja-JP" altLang="en-US" sz="2000" dirty="0"/>
              <a:t>③　「関数の挿入」のダイアログボックスが表れる。</a:t>
            </a:r>
            <a:endParaRPr lang="en-US" altLang="ja-JP" sz="2000" dirty="0"/>
          </a:p>
          <a:p>
            <a:r>
              <a:rPr lang="ja-JP" altLang="en-US" sz="2000" dirty="0"/>
              <a:t>④　「</a:t>
            </a:r>
            <a:r>
              <a:rPr lang="en-US" altLang="ja-JP" sz="2000" dirty="0"/>
              <a:t>SUM]</a:t>
            </a:r>
            <a:r>
              <a:rPr lang="ja-JP" altLang="en-US" sz="2000" dirty="0"/>
              <a:t>をクリックし</a:t>
            </a:r>
            <a:endParaRPr lang="en-US" altLang="ja-JP" sz="2000" dirty="0"/>
          </a:p>
          <a:p>
            <a:r>
              <a:rPr lang="ja-JP" altLang="en-US" sz="2000" dirty="0"/>
              <a:t>⑤　</a:t>
            </a:r>
            <a:r>
              <a:rPr lang="en-US" altLang="ja-JP" sz="2000" dirty="0"/>
              <a:t>OK</a:t>
            </a:r>
            <a:r>
              <a:rPr lang="ja-JP" altLang="en-US" sz="2000" dirty="0"/>
              <a:t>をクリック</a:t>
            </a:r>
            <a:endParaRPr kumimoji="1"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39D110-2EB6-4BBA-96DE-769CDF4830C0}"/>
              </a:ext>
            </a:extLst>
          </p:cNvPr>
          <p:cNvSpPr txBox="1"/>
          <p:nvPr/>
        </p:nvSpPr>
        <p:spPr>
          <a:xfrm>
            <a:off x="1417320" y="106401"/>
            <a:ext cx="5743576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７　セルに関数入力（関数利用）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07BC63C-79D4-4217-83F7-D6A2202A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0A35EE6-0740-4E18-BA54-78A433784153}"/>
              </a:ext>
            </a:extLst>
          </p:cNvPr>
          <p:cNvSpPr/>
          <p:nvPr/>
        </p:nvSpPr>
        <p:spPr>
          <a:xfrm>
            <a:off x="4760351" y="2477908"/>
            <a:ext cx="1219200" cy="5435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0E7EFA8-FE1B-4AE1-A2DC-26C50D04EF4B}"/>
              </a:ext>
            </a:extLst>
          </p:cNvPr>
          <p:cNvCxnSpPr>
            <a:cxnSpLocks/>
          </p:cNvCxnSpPr>
          <p:nvPr/>
        </p:nvCxnSpPr>
        <p:spPr>
          <a:xfrm flipH="1" flipV="1">
            <a:off x="3389243" y="1719470"/>
            <a:ext cx="566283" cy="36127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6F3043EC-1A99-4C81-8C0F-5C731ADE8106}"/>
              </a:ext>
            </a:extLst>
          </p:cNvPr>
          <p:cNvCxnSpPr>
            <a:cxnSpLocks/>
          </p:cNvCxnSpPr>
          <p:nvPr/>
        </p:nvCxnSpPr>
        <p:spPr>
          <a:xfrm flipV="1">
            <a:off x="3055661" y="3021495"/>
            <a:ext cx="1856699" cy="19850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720C8E8-59AF-457C-B5B3-298ACF3E0776}"/>
              </a:ext>
            </a:extLst>
          </p:cNvPr>
          <p:cNvCxnSpPr>
            <a:cxnSpLocks/>
          </p:cNvCxnSpPr>
          <p:nvPr/>
        </p:nvCxnSpPr>
        <p:spPr>
          <a:xfrm flipV="1">
            <a:off x="3055661" y="3021495"/>
            <a:ext cx="3136417" cy="29050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52CCE45-30A3-4F68-B26B-A3E6DEBAE9E7}"/>
              </a:ext>
            </a:extLst>
          </p:cNvPr>
          <p:cNvCxnSpPr>
            <a:cxnSpLocks/>
          </p:cNvCxnSpPr>
          <p:nvPr/>
        </p:nvCxnSpPr>
        <p:spPr>
          <a:xfrm flipV="1">
            <a:off x="3911794" y="5006552"/>
            <a:ext cx="4698806" cy="12820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52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C08CC97-26E7-4DAA-946F-3E778EC91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49" y="1097216"/>
            <a:ext cx="10670327" cy="414153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2ED6A3-4243-48BA-993E-5EB6C01C211F}"/>
              </a:ext>
            </a:extLst>
          </p:cNvPr>
          <p:cNvSpPr txBox="1"/>
          <p:nvPr/>
        </p:nvSpPr>
        <p:spPr>
          <a:xfrm>
            <a:off x="996949" y="356105"/>
            <a:ext cx="5832476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７　セルに関数入力（関数利用の続き）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B5B1A17-D551-4D5B-9C5A-ED5EF8C4A961}"/>
              </a:ext>
            </a:extLst>
          </p:cNvPr>
          <p:cNvSpPr/>
          <p:nvPr/>
        </p:nvSpPr>
        <p:spPr>
          <a:xfrm>
            <a:off x="5514975" y="1438275"/>
            <a:ext cx="6057900" cy="3657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B2CDD0-48EE-46EC-9B3C-16A016E6E02B}"/>
              </a:ext>
            </a:extLst>
          </p:cNvPr>
          <p:cNvSpPr txBox="1"/>
          <p:nvPr/>
        </p:nvSpPr>
        <p:spPr>
          <a:xfrm>
            <a:off x="1104899" y="5301566"/>
            <a:ext cx="8067675" cy="120032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①　関数の引数のダイアログボックスが表示される。</a:t>
            </a:r>
            <a:endParaRPr kumimoji="1" lang="en-US" altLang="ja-JP" dirty="0"/>
          </a:p>
          <a:p>
            <a:r>
              <a:rPr lang="ja-JP" altLang="en-US" dirty="0"/>
              <a:t>②　足し算の範囲（</a:t>
            </a:r>
            <a:r>
              <a:rPr lang="en-US" altLang="ja-JP" dirty="0"/>
              <a:t>A2</a:t>
            </a:r>
            <a:r>
              <a:rPr lang="ja-JP" altLang="en-US" dirty="0"/>
              <a:t>から</a:t>
            </a:r>
            <a:r>
              <a:rPr lang="en-US" altLang="ja-JP" dirty="0"/>
              <a:t>E2</a:t>
            </a:r>
            <a:r>
              <a:rPr lang="ja-JP" altLang="en-US" dirty="0"/>
              <a:t>まで）が表示</a:t>
            </a:r>
            <a:endParaRPr lang="en-US" altLang="ja-JP" dirty="0"/>
          </a:p>
          <a:p>
            <a:r>
              <a:rPr kumimoji="1" lang="ja-JP" altLang="en-US" dirty="0"/>
              <a:t>③　具体的な数字</a:t>
            </a:r>
            <a:endParaRPr kumimoji="1" lang="en-US" altLang="ja-JP" dirty="0"/>
          </a:p>
          <a:p>
            <a:r>
              <a:rPr lang="ja-JP" altLang="en-US" dirty="0"/>
              <a:t>④　合計の数字　　⑤数式バーにも表れている。⑥　</a:t>
            </a:r>
            <a:r>
              <a:rPr lang="en-US" altLang="ja-JP" dirty="0"/>
              <a:t>OK</a:t>
            </a:r>
            <a:r>
              <a:rPr lang="ja-JP" altLang="en-US" dirty="0"/>
              <a:t>ボタンをクリック</a:t>
            </a:r>
            <a:endParaRPr kumimoji="1"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481BB5C-1074-42D0-B183-46961B61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12</a:t>
            </a:fld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FE8521F-C979-4681-A56D-F70DE1148710}"/>
              </a:ext>
            </a:extLst>
          </p:cNvPr>
          <p:cNvCxnSpPr>
            <a:cxnSpLocks/>
          </p:cNvCxnSpPr>
          <p:nvPr/>
        </p:nvCxnSpPr>
        <p:spPr>
          <a:xfrm flipV="1">
            <a:off x="4094922" y="1619250"/>
            <a:ext cx="1490869" cy="36509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4EA9077-A7C0-4354-9376-4180162D1C06}"/>
              </a:ext>
            </a:extLst>
          </p:cNvPr>
          <p:cNvCxnSpPr>
            <a:cxnSpLocks/>
          </p:cNvCxnSpPr>
          <p:nvPr/>
        </p:nvCxnSpPr>
        <p:spPr>
          <a:xfrm flipV="1">
            <a:off x="4632246" y="2166730"/>
            <a:ext cx="2295328" cy="34265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43D3DDA-A3C2-4E11-8D54-2BC63ACF4768}"/>
              </a:ext>
            </a:extLst>
          </p:cNvPr>
          <p:cNvCxnSpPr>
            <a:cxnSpLocks/>
          </p:cNvCxnSpPr>
          <p:nvPr/>
        </p:nvCxnSpPr>
        <p:spPr>
          <a:xfrm flipV="1">
            <a:off x="2451020" y="2166730"/>
            <a:ext cx="6721554" cy="38857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5D74F0B-1C18-4AB2-BA05-BAC2D5695219}"/>
              </a:ext>
            </a:extLst>
          </p:cNvPr>
          <p:cNvCxnSpPr>
            <a:cxnSpLocks/>
          </p:cNvCxnSpPr>
          <p:nvPr/>
        </p:nvCxnSpPr>
        <p:spPr>
          <a:xfrm flipV="1">
            <a:off x="2914237" y="3444704"/>
            <a:ext cx="6130372" cy="2899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036DF4C-0D94-4A25-9660-033F06159BB2}"/>
              </a:ext>
            </a:extLst>
          </p:cNvPr>
          <p:cNvCxnSpPr>
            <a:cxnSpLocks/>
          </p:cNvCxnSpPr>
          <p:nvPr/>
        </p:nvCxnSpPr>
        <p:spPr>
          <a:xfrm flipH="1" flipV="1">
            <a:off x="3826565" y="1717351"/>
            <a:ext cx="680209" cy="45415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1C1060E-33AD-4824-88AF-ED53C38EDCD7}"/>
              </a:ext>
            </a:extLst>
          </p:cNvPr>
          <p:cNvCxnSpPr>
            <a:cxnSpLocks/>
          </p:cNvCxnSpPr>
          <p:nvPr/>
        </p:nvCxnSpPr>
        <p:spPr>
          <a:xfrm flipV="1">
            <a:off x="6927574" y="4810194"/>
            <a:ext cx="3157328" cy="14530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698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8597A54-396F-437D-BCC9-ADF82C496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43" y="1538176"/>
            <a:ext cx="6820427" cy="455556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43B73B8-4C80-4DA6-A4DB-44BD45C99300}"/>
              </a:ext>
            </a:extLst>
          </p:cNvPr>
          <p:cNvSpPr txBox="1"/>
          <p:nvPr/>
        </p:nvSpPr>
        <p:spPr>
          <a:xfrm>
            <a:off x="667756" y="611865"/>
            <a:ext cx="6538114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７　セル</a:t>
            </a:r>
            <a:r>
              <a:rPr lang="ja-JP" altLang="en-US" sz="2400" b="1" dirty="0">
                <a:solidFill>
                  <a:schemeClr val="tx1"/>
                </a:solidFill>
              </a:rPr>
              <a:t>に関数入力（オートサムの活用）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E0DEA29-9A02-4C1D-A9AD-1CFB9251A24D}"/>
              </a:ext>
            </a:extLst>
          </p:cNvPr>
          <p:cNvSpPr/>
          <p:nvPr/>
        </p:nvSpPr>
        <p:spPr>
          <a:xfrm>
            <a:off x="7942844" y="2393040"/>
            <a:ext cx="3581400" cy="315087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オートサムの活用</a:t>
            </a:r>
            <a:endParaRPr kumimoji="1" lang="en-US" altLang="ja-JP" sz="2800" dirty="0"/>
          </a:p>
          <a:p>
            <a:endParaRPr lang="en-US" altLang="ja-JP" sz="2000" dirty="0"/>
          </a:p>
          <a:p>
            <a:r>
              <a:rPr kumimoji="1" lang="ja-JP" altLang="en-US" sz="2000" dirty="0"/>
              <a:t>①セル</a:t>
            </a:r>
            <a:r>
              <a:rPr kumimoji="1" lang="en-US" altLang="ja-JP" sz="2000" dirty="0"/>
              <a:t>F</a:t>
            </a:r>
            <a:r>
              <a:rPr lang="en-US" altLang="ja-JP" sz="2000" dirty="0"/>
              <a:t>2</a:t>
            </a:r>
            <a:r>
              <a:rPr lang="ja-JP" altLang="en-US" sz="2000" dirty="0"/>
              <a:t>をクリック</a:t>
            </a:r>
            <a:endParaRPr lang="en-US" altLang="ja-JP" sz="2000" dirty="0"/>
          </a:p>
          <a:p>
            <a:r>
              <a:rPr lang="ja-JP" altLang="en-US" sz="2000" dirty="0"/>
              <a:t>②タブ「数式」クリック</a:t>
            </a:r>
            <a:endParaRPr lang="en-US" altLang="ja-JP" sz="2000" dirty="0"/>
          </a:p>
          <a:p>
            <a:r>
              <a:rPr kumimoji="1" lang="ja-JP" altLang="en-US" sz="2000" dirty="0"/>
              <a:t>③オートＳＵＭをクリック</a:t>
            </a:r>
            <a:endParaRPr kumimoji="1" lang="en-US" altLang="ja-JP" sz="2000" dirty="0"/>
          </a:p>
          <a:p>
            <a:r>
              <a:rPr lang="ja-JP" altLang="en-US" sz="2000" dirty="0"/>
              <a:t>④点線部分（加える範囲）を確認</a:t>
            </a:r>
            <a:endParaRPr lang="en-US" altLang="ja-JP" sz="2000" dirty="0"/>
          </a:p>
          <a:p>
            <a:r>
              <a:rPr kumimoji="1" lang="ja-JP" altLang="en-US" sz="2000" dirty="0"/>
              <a:t>⑤</a:t>
            </a:r>
            <a:r>
              <a:rPr lang="en-US" altLang="ja-JP" sz="2000" dirty="0"/>
              <a:t>Enter</a:t>
            </a:r>
            <a:r>
              <a:rPr lang="ja-JP" altLang="en-US" sz="2000" dirty="0"/>
              <a:t>　をクリック</a:t>
            </a:r>
            <a:endParaRPr kumimoji="1" lang="ja-JP" altLang="en-US" sz="20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3534659-F627-4C7B-BF05-D32B6A9E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13</a:t>
            </a:fld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9D79876-EE99-42EC-BCF4-208A02F04FC5}"/>
              </a:ext>
            </a:extLst>
          </p:cNvPr>
          <p:cNvCxnSpPr>
            <a:cxnSpLocks/>
          </p:cNvCxnSpPr>
          <p:nvPr/>
        </p:nvCxnSpPr>
        <p:spPr>
          <a:xfrm flipH="1">
            <a:off x="6679096" y="3608561"/>
            <a:ext cx="1610139" cy="13973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F9D083E5-CE57-4082-BC81-6C0044E25626}"/>
              </a:ext>
            </a:extLst>
          </p:cNvPr>
          <p:cNvCxnSpPr>
            <a:cxnSpLocks/>
          </p:cNvCxnSpPr>
          <p:nvPr/>
        </p:nvCxnSpPr>
        <p:spPr>
          <a:xfrm flipH="1" flipV="1">
            <a:off x="5029200" y="1898198"/>
            <a:ext cx="3213266" cy="19029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FB326D2-CA30-4637-93CA-8352D21C3168}"/>
              </a:ext>
            </a:extLst>
          </p:cNvPr>
          <p:cNvCxnSpPr>
            <a:cxnSpLocks/>
          </p:cNvCxnSpPr>
          <p:nvPr/>
        </p:nvCxnSpPr>
        <p:spPr>
          <a:xfrm flipH="1" flipV="1">
            <a:off x="1883643" y="2749815"/>
            <a:ext cx="6246566" cy="1360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9F431C07-C33B-4FA9-8FE1-5B2F23ADEF47}"/>
              </a:ext>
            </a:extLst>
          </p:cNvPr>
          <p:cNvSpPr/>
          <p:nvPr/>
        </p:nvSpPr>
        <p:spPr>
          <a:xfrm>
            <a:off x="1053056" y="4694335"/>
            <a:ext cx="5042944" cy="7715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5786747-C92B-47EB-877F-9F467F90B316}"/>
              </a:ext>
            </a:extLst>
          </p:cNvPr>
          <p:cNvCxnSpPr>
            <a:cxnSpLocks/>
          </p:cNvCxnSpPr>
          <p:nvPr/>
        </p:nvCxnSpPr>
        <p:spPr>
          <a:xfrm flipH="1">
            <a:off x="5933661" y="4494837"/>
            <a:ext cx="2355574" cy="3753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78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50A9025-0105-4CB7-888A-ADDCF7132F59}"/>
              </a:ext>
            </a:extLst>
          </p:cNvPr>
          <p:cNvSpPr/>
          <p:nvPr/>
        </p:nvSpPr>
        <p:spPr>
          <a:xfrm>
            <a:off x="1137919" y="132079"/>
            <a:ext cx="3510281" cy="496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/>
              <a:t>１　</a:t>
            </a:r>
            <a:r>
              <a:rPr kumimoji="1" lang="en-US" altLang="ja-JP" sz="2400" b="1" dirty="0"/>
              <a:t>Excel </a:t>
            </a:r>
            <a:r>
              <a:rPr kumimoji="1" lang="ja-JP" altLang="en-US" sz="2400" b="1" dirty="0"/>
              <a:t>の画面構成</a:t>
            </a:r>
          </a:p>
        </p:txBody>
      </p:sp>
      <p:pic>
        <p:nvPicPr>
          <p:cNvPr id="6" name="図 5" descr="ソース画像を表示">
            <a:extLst>
              <a:ext uri="{FF2B5EF4-FFF2-40B4-BE49-F238E27FC236}">
                <a16:creationId xmlns:a16="http://schemas.microsoft.com/office/drawing/2014/main" id="{6DC8155F-4F59-4314-AB87-CE876270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03" y="828675"/>
            <a:ext cx="9596755" cy="56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D9ED0C3-F65B-4127-B3E8-8398731A5041}"/>
              </a:ext>
            </a:extLst>
          </p:cNvPr>
          <p:cNvSpPr/>
          <p:nvPr/>
        </p:nvSpPr>
        <p:spPr>
          <a:xfrm>
            <a:off x="1181603" y="1090612"/>
            <a:ext cx="7339331" cy="3524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EF1BDBB-D0AE-4C1F-A2B9-BB58241E28E1}"/>
              </a:ext>
            </a:extLst>
          </p:cNvPr>
          <p:cNvSpPr/>
          <p:nvPr/>
        </p:nvSpPr>
        <p:spPr>
          <a:xfrm>
            <a:off x="3647440" y="828675"/>
            <a:ext cx="924560" cy="2381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</a:rPr>
              <a:t>タブ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0857D0-A1B1-4258-8D99-45C197F8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88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, テーブル, Excel&#10;&#10;自動的に生成された説明">
            <a:extLst>
              <a:ext uri="{FF2B5EF4-FFF2-40B4-BE49-F238E27FC236}">
                <a16:creationId xmlns:a16="http://schemas.microsoft.com/office/drawing/2014/main" id="{A9501C68-B5D1-4155-85E9-D136EB960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20" y="778535"/>
            <a:ext cx="9611360" cy="194930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872030-2BBE-4B49-9751-18EBEC642F53}"/>
              </a:ext>
            </a:extLst>
          </p:cNvPr>
          <p:cNvSpPr txBox="1"/>
          <p:nvPr/>
        </p:nvSpPr>
        <p:spPr>
          <a:xfrm>
            <a:off x="1214120" y="326998"/>
            <a:ext cx="3228975" cy="36933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「ホーム」タブのリボン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647508-C546-42A9-B39C-29AE55342641}"/>
              </a:ext>
            </a:extLst>
          </p:cNvPr>
          <p:cNvSpPr txBox="1"/>
          <p:nvPr/>
        </p:nvSpPr>
        <p:spPr>
          <a:xfrm>
            <a:off x="1214120" y="2962275"/>
            <a:ext cx="4034155" cy="36933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「ページレイアウト」タブのリボン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A78B44A-4086-42CA-A058-E88363183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518"/>
          <a:stretch/>
        </p:blipFill>
        <p:spPr>
          <a:xfrm>
            <a:off x="1214120" y="3526394"/>
            <a:ext cx="9953625" cy="3033289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E10E261-CCA1-4AB5-8F4F-E4D62D5B5B0B}"/>
              </a:ext>
            </a:extLst>
          </p:cNvPr>
          <p:cNvSpPr/>
          <p:nvPr/>
        </p:nvSpPr>
        <p:spPr>
          <a:xfrm>
            <a:off x="1170940" y="3800475"/>
            <a:ext cx="1705610" cy="12858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43193D9-C338-4B0E-8255-E985C245C73C}"/>
              </a:ext>
            </a:extLst>
          </p:cNvPr>
          <p:cNvSpPr/>
          <p:nvPr/>
        </p:nvSpPr>
        <p:spPr>
          <a:xfrm>
            <a:off x="3028950" y="3800475"/>
            <a:ext cx="4152900" cy="12858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79C1B0DD-B8CA-45EA-B435-8629346D7FFF}"/>
              </a:ext>
            </a:extLst>
          </p:cNvPr>
          <p:cNvSpPr/>
          <p:nvPr/>
        </p:nvSpPr>
        <p:spPr>
          <a:xfrm>
            <a:off x="7191374" y="3800474"/>
            <a:ext cx="2085975" cy="12858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2035C0-AF49-46D5-89BD-1E9D176F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90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D91FF3F-17FB-4C36-885C-0487A0023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398"/>
          <a:stretch/>
        </p:blipFill>
        <p:spPr>
          <a:xfrm>
            <a:off x="160867" y="818946"/>
            <a:ext cx="11192933" cy="228246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FDA94B6-CA68-4155-A8B3-C3CE9470D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7" y="4978053"/>
            <a:ext cx="11032067" cy="164147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EDB8BFF-9405-419F-9B58-2A77FD6CC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1" y="2677240"/>
            <a:ext cx="11489267" cy="2358283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A63BA05-9F4C-4AD7-B328-EECEA72E30B2}"/>
              </a:ext>
            </a:extLst>
          </p:cNvPr>
          <p:cNvSpPr/>
          <p:nvPr/>
        </p:nvSpPr>
        <p:spPr>
          <a:xfrm>
            <a:off x="160867" y="800595"/>
            <a:ext cx="5935133" cy="3962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E9649BD-0B91-4A80-A59A-C8170793BE93}"/>
              </a:ext>
            </a:extLst>
          </p:cNvPr>
          <p:cNvSpPr/>
          <p:nvPr/>
        </p:nvSpPr>
        <p:spPr>
          <a:xfrm>
            <a:off x="94721" y="2740723"/>
            <a:ext cx="5340880" cy="3962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5B4F0DD4-AF2C-46FD-B50D-1C343D9844AB}"/>
              </a:ext>
            </a:extLst>
          </p:cNvPr>
          <p:cNvSpPr/>
          <p:nvPr/>
        </p:nvSpPr>
        <p:spPr>
          <a:xfrm>
            <a:off x="94721" y="4992734"/>
            <a:ext cx="7230533" cy="3962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50CFB250-1660-494C-AD1B-A2D21A3556FD}"/>
              </a:ext>
            </a:extLst>
          </p:cNvPr>
          <p:cNvSpPr/>
          <p:nvPr/>
        </p:nvSpPr>
        <p:spPr>
          <a:xfrm>
            <a:off x="7325254" y="1343685"/>
            <a:ext cx="2375452" cy="854765"/>
          </a:xfrm>
          <a:prstGeom prst="wedgeEllipseCallout">
            <a:avLst>
              <a:gd name="adj1" fmla="val -104468"/>
              <a:gd name="adj2" fmla="val -10072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ワード</a:t>
            </a:r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6DE87DD2-116B-4891-967F-C04F4563CECE}"/>
              </a:ext>
            </a:extLst>
          </p:cNvPr>
          <p:cNvSpPr/>
          <p:nvPr/>
        </p:nvSpPr>
        <p:spPr>
          <a:xfrm>
            <a:off x="6718300" y="3001617"/>
            <a:ext cx="3721652" cy="854765"/>
          </a:xfrm>
          <a:prstGeom prst="wedgeEllipseCallout">
            <a:avLst>
              <a:gd name="adj1" fmla="val -82923"/>
              <a:gd name="adj2" fmla="val -462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エクセル</a:t>
            </a:r>
          </a:p>
        </p:txBody>
      </p:sp>
      <p:sp>
        <p:nvSpPr>
          <p:cNvPr id="15" name="吹き出し: 円形 14">
            <a:extLst>
              <a:ext uri="{FF2B5EF4-FFF2-40B4-BE49-F238E27FC236}">
                <a16:creationId xmlns:a16="http://schemas.microsoft.com/office/drawing/2014/main" id="{7F5B4AB7-C376-437C-93C1-FDF9F349FDED}"/>
              </a:ext>
            </a:extLst>
          </p:cNvPr>
          <p:cNvSpPr/>
          <p:nvPr/>
        </p:nvSpPr>
        <p:spPr>
          <a:xfrm>
            <a:off x="6824134" y="5529408"/>
            <a:ext cx="4288919" cy="854765"/>
          </a:xfrm>
          <a:prstGeom prst="wedgeEllipseCallout">
            <a:avLst>
              <a:gd name="adj1" fmla="val -40230"/>
              <a:gd name="adj2" fmla="val -62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パワーポイント</a:t>
            </a:r>
            <a:endParaRPr kumimoji="1" lang="ja-JP" altLang="en-US" sz="3600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271FFE0D-34E1-493D-B409-E93D3B1D07E7}"/>
              </a:ext>
            </a:extLst>
          </p:cNvPr>
          <p:cNvSpPr/>
          <p:nvPr/>
        </p:nvSpPr>
        <p:spPr>
          <a:xfrm>
            <a:off x="1185333" y="194733"/>
            <a:ext cx="7924800" cy="4837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b="1" dirty="0"/>
              <a:t>おまけのページ　</a:t>
            </a:r>
            <a:r>
              <a:rPr kumimoji="1" lang="ja-JP" altLang="en-US" sz="3200" b="1" dirty="0"/>
              <a:t>タブの共通</a:t>
            </a:r>
            <a:endParaRPr kumimoji="1" lang="ja-JP" altLang="en-US" sz="2000" b="1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678595B-8D49-488B-AE30-D79714AA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38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512BF4-F1DF-426F-9F6B-5642DCCA7D10}"/>
              </a:ext>
            </a:extLst>
          </p:cNvPr>
          <p:cNvSpPr txBox="1"/>
          <p:nvPr/>
        </p:nvSpPr>
        <p:spPr>
          <a:xfrm>
            <a:off x="1033462" y="647700"/>
            <a:ext cx="5629275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b="1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２　セル・ワークシート・</a:t>
            </a:r>
            <a:r>
              <a:rPr lang="en-US" altLang="ja-JP" sz="2400" b="1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Book</a:t>
            </a:r>
            <a:r>
              <a:rPr lang="ja-JP" altLang="en-US" sz="2400" b="1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とは</a:t>
            </a:r>
            <a:r>
              <a:rPr lang="ja-JP" altLang="en-US" sz="2400" dirty="0"/>
              <a:t> </a:t>
            </a:r>
            <a:endParaRPr kumimoji="1" lang="ja-JP" altLang="en-US" sz="2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B56F37-4A34-4506-8582-8361BD1C77E1}"/>
              </a:ext>
            </a:extLst>
          </p:cNvPr>
          <p:cNvSpPr txBox="1"/>
          <p:nvPr/>
        </p:nvSpPr>
        <p:spPr>
          <a:xfrm>
            <a:off x="1033462" y="1381125"/>
            <a:ext cx="10125075" cy="1908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u="sng" dirty="0"/>
              <a:t>セル</a:t>
            </a:r>
            <a:endParaRPr kumimoji="1" lang="en-US" altLang="ja-JP" sz="2800" u="sng" dirty="0"/>
          </a:p>
          <a:p>
            <a:r>
              <a:rPr kumimoji="1" lang="ja-JP" altLang="en-US" dirty="0"/>
              <a:t>エクセルを開くと、小さな長方形が並んでいる。この長方形の１マスのことを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セル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と呼ぶ。</a:t>
            </a:r>
            <a:endParaRPr kumimoji="1" lang="en-US" altLang="ja-JP" dirty="0"/>
          </a:p>
          <a:p>
            <a:r>
              <a:rPr kumimoji="1" lang="ja-JP" altLang="en-US" dirty="0"/>
              <a:t>エクセルでは、データをこの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セル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に入力して利用する。</a:t>
            </a:r>
            <a:endParaRPr kumimoji="1" lang="en-US" altLang="ja-JP" dirty="0"/>
          </a:p>
          <a:p>
            <a:r>
              <a:rPr lang="ja-JP" altLang="en-US" dirty="0"/>
              <a:t>セルの縦の並びは</a:t>
            </a:r>
            <a:r>
              <a:rPr lang="en-US" altLang="ja-JP" dirty="0"/>
              <a:t>『</a:t>
            </a:r>
            <a:r>
              <a:rPr lang="ja-JP" altLang="en-US" dirty="0"/>
              <a:t>列</a:t>
            </a:r>
            <a:r>
              <a:rPr lang="en-US" altLang="ja-JP" dirty="0"/>
              <a:t>』</a:t>
            </a:r>
            <a:r>
              <a:rPr lang="ja-JP" altLang="en-US" dirty="0"/>
              <a:t>、横の並びは</a:t>
            </a:r>
            <a:r>
              <a:rPr lang="en-US" altLang="ja-JP" dirty="0"/>
              <a:t>『</a:t>
            </a:r>
            <a:r>
              <a:rPr lang="ja-JP" altLang="en-US" dirty="0"/>
              <a:t>行</a:t>
            </a:r>
            <a:r>
              <a:rPr lang="en-US" altLang="ja-JP" dirty="0"/>
              <a:t>』</a:t>
            </a:r>
            <a:r>
              <a:rPr lang="ja-JP" altLang="en-US" dirty="0"/>
              <a:t>と呼ぶ。</a:t>
            </a:r>
            <a:endParaRPr lang="en-US" altLang="ja-JP" dirty="0"/>
          </a:p>
          <a:p>
            <a:r>
              <a:rPr lang="ja-JP" altLang="en-US" dirty="0"/>
              <a:t>セルの場所（住所）はこの</a:t>
            </a:r>
            <a:r>
              <a:rPr lang="en-US" altLang="ja-JP" dirty="0"/>
              <a:t>『</a:t>
            </a:r>
            <a:r>
              <a:rPr lang="ja-JP" altLang="en-US" dirty="0"/>
              <a:t>列</a:t>
            </a:r>
            <a:r>
              <a:rPr lang="en-US" altLang="ja-JP" dirty="0"/>
              <a:t>』</a:t>
            </a:r>
            <a:r>
              <a:rPr lang="ja-JP" altLang="en-US" dirty="0"/>
              <a:t>と</a:t>
            </a:r>
            <a:r>
              <a:rPr lang="en-US" altLang="ja-JP" dirty="0"/>
              <a:t>『</a:t>
            </a:r>
            <a:r>
              <a:rPr lang="ja-JP" altLang="en-US" dirty="0"/>
              <a:t>行</a:t>
            </a:r>
            <a:r>
              <a:rPr lang="en-US" altLang="ja-JP" dirty="0"/>
              <a:t>』</a:t>
            </a:r>
            <a:r>
              <a:rPr lang="ja-JP" altLang="en-US" dirty="0"/>
              <a:t>を</a:t>
            </a:r>
            <a:r>
              <a:rPr lang="en-US" altLang="ja-JP" dirty="0"/>
              <a:t>『C</a:t>
            </a:r>
            <a:r>
              <a:rPr lang="ja-JP" altLang="en-US" dirty="0"/>
              <a:t>４</a:t>
            </a:r>
            <a:r>
              <a:rPr lang="en-US" altLang="ja-JP" dirty="0"/>
              <a:t>』</a:t>
            </a:r>
            <a:r>
              <a:rPr lang="ja-JP" altLang="en-US" dirty="0"/>
              <a:t>のように、列番号（</a:t>
            </a:r>
            <a:r>
              <a:rPr lang="en-US" altLang="ja-JP" dirty="0"/>
              <a:t>A</a:t>
            </a:r>
            <a:r>
              <a:rPr lang="ja-JP" altLang="en-US" dirty="0"/>
              <a:t>、Ｂ、</a:t>
            </a:r>
            <a:r>
              <a:rPr lang="en-US" altLang="ja-JP" dirty="0"/>
              <a:t>Ç</a:t>
            </a:r>
            <a:r>
              <a:rPr lang="ja-JP" altLang="en-US" dirty="0"/>
              <a:t>・・・）と行番号（１、２、３・・・）によって指定する。➡セル番号（「名前ボックス」とも言う）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30B539-9CDE-41E2-9A92-34504D11A0D2}"/>
              </a:ext>
            </a:extLst>
          </p:cNvPr>
          <p:cNvSpPr txBox="1"/>
          <p:nvPr/>
        </p:nvSpPr>
        <p:spPr>
          <a:xfrm>
            <a:off x="1100137" y="3676650"/>
            <a:ext cx="10125075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u="sng" dirty="0"/>
              <a:t>ワークシート</a:t>
            </a:r>
            <a:endParaRPr kumimoji="1" lang="en-US" altLang="ja-JP" sz="2800" u="sng" dirty="0"/>
          </a:p>
          <a:p>
            <a:r>
              <a:rPr kumimoji="1" lang="ja-JP" altLang="en-US" dirty="0"/>
              <a:t>セルが縦横に並んだ作業スペースを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ワークシート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と呼ぶ。</a:t>
            </a:r>
            <a:endParaRPr kumimoji="1" lang="en-US" altLang="ja-JP" dirty="0"/>
          </a:p>
          <a:p>
            <a:r>
              <a:rPr kumimoji="1" lang="en-US" altLang="ja-JP" dirty="0"/>
              <a:t>Excel</a:t>
            </a:r>
            <a:r>
              <a:rPr kumimoji="1" lang="ja-JP" altLang="en-US" dirty="0"/>
              <a:t>の作業を行う台紙のような領域</a:t>
            </a:r>
            <a:r>
              <a:rPr lang="ja-JP" altLang="en-US" dirty="0"/>
              <a:t>➡本の中の</a:t>
            </a:r>
            <a:r>
              <a:rPr lang="en-US" altLang="ja-JP" dirty="0"/>
              <a:t>1</a:t>
            </a:r>
            <a:r>
              <a:rPr lang="ja-JP" altLang="en-US" dirty="0"/>
              <a:t>ページに該当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D5F86F-0355-4914-A753-20B876B6530E}"/>
              </a:ext>
            </a:extLst>
          </p:cNvPr>
          <p:cNvSpPr txBox="1"/>
          <p:nvPr/>
        </p:nvSpPr>
        <p:spPr>
          <a:xfrm>
            <a:off x="1100137" y="5141178"/>
            <a:ext cx="10125075" cy="135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u="sng" dirty="0"/>
              <a:t>ＢＯＯＫ</a:t>
            </a:r>
            <a:endParaRPr kumimoji="1" lang="en-US" altLang="ja-JP" sz="2800" u="sng" dirty="0"/>
          </a:p>
          <a:p>
            <a:r>
              <a:rPr lang="ja-JP" alt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游明朝" panose="02020400000000000000" pitchFamily="18" charset="-128"/>
                <a:cs typeface="Helvetica" panose="020B0604020202020204" pitchFamily="34" charset="0"/>
              </a:rPr>
              <a:t>複数の</a:t>
            </a:r>
            <a:r>
              <a:rPr lang="ja-JP" altLang="ja-JP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游明朝" panose="02020400000000000000" pitchFamily="18" charset="-128"/>
                <a:cs typeface="Helvetica" panose="020B0604020202020204" pitchFamily="34" charset="0"/>
              </a:rPr>
              <a:t>「</a:t>
            </a:r>
            <a:r>
              <a:rPr lang="ja-JP" altLang="en-US" dirty="0">
                <a:solidFill>
                  <a:srgbClr val="333333"/>
                </a:solidFill>
                <a:latin typeface="Helvetica" panose="020B0604020202020204" pitchFamily="34" charset="0"/>
                <a:ea typeface="游明朝" panose="02020400000000000000" pitchFamily="18" charset="-128"/>
                <a:cs typeface="Helvetica" panose="020B0604020202020204" pitchFamily="34" charset="0"/>
              </a:rPr>
              <a:t>ワーク</a:t>
            </a:r>
            <a:r>
              <a:rPr lang="ja-JP" altLang="ja-JP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游明朝" panose="02020400000000000000" pitchFamily="18" charset="-128"/>
                <a:cs typeface="Helvetica" panose="020B0604020202020204" pitchFamily="34" charset="0"/>
              </a:rPr>
              <a:t>シート」をひとつのファイルとしてまとめ、保存できるようにしたもの</a:t>
            </a:r>
            <a:r>
              <a:rPr lang="ja-JP" alt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游明朝" panose="02020400000000000000" pitchFamily="18" charset="-128"/>
                <a:cs typeface="Helvetica" panose="020B0604020202020204" pitchFamily="34" charset="0"/>
              </a:rPr>
              <a:t>を</a:t>
            </a:r>
            <a:r>
              <a:rPr lang="ja-JP" altLang="ja-JP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游明朝" panose="02020400000000000000" pitchFamily="18" charset="-128"/>
                <a:cs typeface="Helvetica" panose="020B0604020202020204" pitchFamily="34" charset="0"/>
              </a:rPr>
              <a:t>「</a:t>
            </a:r>
            <a:r>
              <a:rPr lang="ja-JP" altLang="ja-JP" b="1" dirty="0">
                <a:effectLst/>
                <a:latin typeface="Helvetica" panose="020B0604020202020204" pitchFamily="34" charset="0"/>
                <a:ea typeface="游明朝" panose="02020400000000000000" pitchFamily="18" charset="-128"/>
                <a:cs typeface="Helvetica" panose="020B0604020202020204" pitchFamily="34" charset="0"/>
              </a:rPr>
              <a:t>ブック</a:t>
            </a:r>
            <a:r>
              <a:rPr lang="ja-JP" altLang="ja-JP" dirty="0">
                <a:effectLst/>
              </a:rPr>
              <a:t>（</a:t>
            </a:r>
            <a:r>
              <a:rPr lang="en-US" altLang="ja-JP" dirty="0">
                <a:effectLst/>
              </a:rPr>
              <a:t>B</a:t>
            </a:r>
            <a:r>
              <a:rPr lang="en-US" altLang="ja-JP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游明朝" panose="02020400000000000000" pitchFamily="18" charset="-128"/>
              </a:rPr>
              <a:t>ook</a:t>
            </a:r>
            <a:r>
              <a:rPr lang="ja-JP" altLang="ja-JP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游明朝" panose="02020400000000000000" pitchFamily="18" charset="-128"/>
                <a:cs typeface="Helvetica" panose="020B0604020202020204" pitchFamily="34" charset="0"/>
              </a:rPr>
              <a:t>）」</a:t>
            </a:r>
            <a:r>
              <a:rPr lang="ja-JP" alt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游明朝" panose="02020400000000000000" pitchFamily="18" charset="-128"/>
                <a:cs typeface="Helvetica" panose="020B0604020202020204" pitchFamily="34" charset="0"/>
              </a:rPr>
              <a:t>と呼ぶ。（複数のページで名前の付いた１冊の方を想像）</a:t>
            </a:r>
            <a:endParaRPr lang="en-US" altLang="ja-JP" sz="1800" dirty="0">
              <a:solidFill>
                <a:srgbClr val="333333"/>
              </a:solidFill>
              <a:effectLst/>
              <a:latin typeface="Helvetica" panose="020B0604020202020204" pitchFamily="34" charset="0"/>
              <a:ea typeface="游明朝" panose="02020400000000000000" pitchFamily="18" charset="-128"/>
              <a:cs typeface="Helvetica" panose="020B0604020202020204" pitchFamily="34" charset="0"/>
            </a:endParaRPr>
          </a:p>
          <a:p>
            <a:r>
              <a:rPr kumimoji="1" lang="ja-JP" altLang="en-US" dirty="0">
                <a:solidFill>
                  <a:srgbClr val="333333"/>
                </a:solidFill>
                <a:latin typeface="Helvetica" panose="020B0604020202020204" pitchFamily="34" charset="0"/>
                <a:ea typeface="游明朝" panose="02020400000000000000" pitchFamily="18" charset="-128"/>
                <a:cs typeface="Helvetica" panose="020B0604020202020204" pitchFamily="34" charset="0"/>
              </a:rPr>
              <a:t>この「</a:t>
            </a:r>
            <a:r>
              <a:rPr lang="ja-JP" altLang="ja-JP" b="1" dirty="0">
                <a:effectLst/>
                <a:latin typeface="Helvetica" panose="020B0604020202020204" pitchFamily="34" charset="0"/>
                <a:ea typeface="游明朝" panose="02020400000000000000" pitchFamily="18" charset="-128"/>
                <a:cs typeface="Helvetica" panose="020B0604020202020204" pitchFamily="34" charset="0"/>
              </a:rPr>
              <a:t>ブック</a:t>
            </a:r>
            <a:r>
              <a:rPr lang="ja-JP" altLang="ja-JP" dirty="0">
                <a:effectLst/>
              </a:rPr>
              <a:t>（</a:t>
            </a:r>
            <a:r>
              <a:rPr lang="en-US" altLang="ja-JP" dirty="0">
                <a:effectLst/>
              </a:rPr>
              <a:t>B</a:t>
            </a:r>
            <a:r>
              <a:rPr lang="en-US" altLang="ja-JP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游明朝" panose="02020400000000000000" pitchFamily="18" charset="-128"/>
              </a:rPr>
              <a:t>ook</a:t>
            </a:r>
            <a:r>
              <a:rPr lang="ja-JP" altLang="ja-JP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游明朝" panose="02020400000000000000" pitchFamily="18" charset="-128"/>
                <a:cs typeface="Helvetica" panose="020B0604020202020204" pitchFamily="34" charset="0"/>
              </a:rPr>
              <a:t>）」</a:t>
            </a:r>
            <a:r>
              <a:rPr lang="ja-JP" alt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游明朝" panose="02020400000000000000" pitchFamily="18" charset="-128"/>
                <a:cs typeface="Helvetica" panose="020B0604020202020204" pitchFamily="34" charset="0"/>
              </a:rPr>
              <a:t>にタイトルを付け、保存する。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435ED6-D806-4909-84E1-E6465A7D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55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, テーブル, Excel&#10;&#10;自動的に生成された説明">
            <a:extLst>
              <a:ext uri="{FF2B5EF4-FFF2-40B4-BE49-F238E27FC236}">
                <a16:creationId xmlns:a16="http://schemas.microsoft.com/office/drawing/2014/main" id="{7BA443F8-23CC-4825-A66F-316A5F376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" y="3613664"/>
            <a:ext cx="3367089" cy="229773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9DE242-5779-4745-9863-B1B6F5948BE7}"/>
              </a:ext>
            </a:extLst>
          </p:cNvPr>
          <p:cNvSpPr txBox="1"/>
          <p:nvPr/>
        </p:nvSpPr>
        <p:spPr>
          <a:xfrm>
            <a:off x="1042987" y="500658"/>
            <a:ext cx="5353051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３　セルにデータを入力するには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4FEE1D-85C2-48C7-8A1D-320461FCCCA3}"/>
              </a:ext>
            </a:extLst>
          </p:cNvPr>
          <p:cNvSpPr txBox="1"/>
          <p:nvPr/>
        </p:nvSpPr>
        <p:spPr>
          <a:xfrm>
            <a:off x="1042988" y="1385893"/>
            <a:ext cx="336708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u="sng" dirty="0"/>
              <a:t>①　文字の入力</a:t>
            </a:r>
            <a:endParaRPr kumimoji="1" lang="en-US" altLang="ja-JP" u="sng" dirty="0"/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該当場所のセルをクリック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kumimoji="1" lang="ja-JP" altLang="en-US" dirty="0"/>
              <a:t>キーボードから文字を入力</a:t>
            </a:r>
            <a:endParaRPr kumimoji="1"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lang="en-US" altLang="ja-JP" dirty="0"/>
              <a:t>Enter</a:t>
            </a:r>
            <a:r>
              <a:rPr lang="ja-JP" altLang="en-US" dirty="0"/>
              <a:t>キーを押す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kumimoji="1" lang="ja-JP" altLang="en-US" dirty="0"/>
              <a:t>左揃え</a:t>
            </a:r>
            <a:r>
              <a:rPr lang="ja-JP" altLang="en-US" dirty="0"/>
              <a:t>で表示される。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92D883-D095-4433-8755-EF462839D737}"/>
              </a:ext>
            </a:extLst>
          </p:cNvPr>
          <p:cNvSpPr txBox="1"/>
          <p:nvPr/>
        </p:nvSpPr>
        <p:spPr>
          <a:xfrm>
            <a:off x="4519612" y="1385893"/>
            <a:ext cx="3367089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u="sng" dirty="0"/>
              <a:t>②　数値</a:t>
            </a:r>
            <a:r>
              <a:rPr kumimoji="1" lang="ja-JP" altLang="en-US" u="sng" dirty="0"/>
              <a:t>の入力</a:t>
            </a:r>
            <a:endParaRPr kumimoji="1" lang="en-US" altLang="ja-JP" u="sng" dirty="0"/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該当場所のセルをクリック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kumimoji="1" lang="ja-JP" altLang="en-US" dirty="0"/>
              <a:t>キーボードから数値を入力</a:t>
            </a:r>
            <a:endParaRPr kumimoji="1"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lang="en-US" altLang="ja-JP" dirty="0"/>
              <a:t>Enter</a:t>
            </a:r>
            <a:r>
              <a:rPr lang="ja-JP" altLang="en-US" dirty="0"/>
              <a:t>キーを押す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kumimoji="1" lang="ja-JP" altLang="en-US" dirty="0"/>
              <a:t>右揃え</a:t>
            </a:r>
            <a:r>
              <a:rPr lang="ja-JP" altLang="en-US" dirty="0"/>
              <a:t>で表示される。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3E605FB-53DD-454F-9BFA-8ED053A998EC}"/>
              </a:ext>
            </a:extLst>
          </p:cNvPr>
          <p:cNvSpPr txBox="1"/>
          <p:nvPr/>
        </p:nvSpPr>
        <p:spPr>
          <a:xfrm>
            <a:off x="7996237" y="1385893"/>
            <a:ext cx="3476625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u="sng" dirty="0"/>
              <a:t>③　データ</a:t>
            </a:r>
            <a:r>
              <a:rPr kumimoji="1" lang="ja-JP" altLang="en-US" u="sng" dirty="0"/>
              <a:t>の修正</a:t>
            </a:r>
            <a:endParaRPr kumimoji="1" lang="en-US" altLang="ja-JP" u="sng" dirty="0"/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修正場所のセルを素早くダブルクリック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kumimoji="1" lang="ja-JP" altLang="en-US" dirty="0"/>
              <a:t>又は</a:t>
            </a:r>
            <a:r>
              <a:rPr kumimoji="1" lang="en-US" altLang="ja-JP" dirty="0"/>
              <a:t>F2</a:t>
            </a:r>
            <a:r>
              <a:rPr kumimoji="1" lang="ja-JP" altLang="en-US" dirty="0"/>
              <a:t>キー</a:t>
            </a:r>
            <a:endParaRPr kumimoji="1"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数式バーで訂正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「編集モード」となる。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5080BA4-9292-4DAD-900F-FCA501A27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803" y="3566431"/>
            <a:ext cx="3029260" cy="239220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02B4364-275B-454E-A0D8-A2C7D9BE0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356" y="3566431"/>
            <a:ext cx="3097118" cy="214312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CC5FFFF-3E33-450F-89C2-7F1D7D23F0C2}"/>
              </a:ext>
            </a:extLst>
          </p:cNvPr>
          <p:cNvSpPr txBox="1"/>
          <p:nvPr/>
        </p:nvSpPr>
        <p:spPr>
          <a:xfrm>
            <a:off x="5986464" y="4393202"/>
            <a:ext cx="14906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入力モード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7688E25-4FDF-4B97-A42E-6D316B63725D}"/>
              </a:ext>
            </a:extLst>
          </p:cNvPr>
          <p:cNvSpPr txBox="1"/>
          <p:nvPr/>
        </p:nvSpPr>
        <p:spPr>
          <a:xfrm>
            <a:off x="9210681" y="4500562"/>
            <a:ext cx="14573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編集モード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B8C6961D-014E-4F02-A60B-A8012D109BBF}"/>
              </a:ext>
            </a:extLst>
          </p:cNvPr>
          <p:cNvSpPr/>
          <p:nvPr/>
        </p:nvSpPr>
        <p:spPr>
          <a:xfrm>
            <a:off x="4519612" y="5057774"/>
            <a:ext cx="728663" cy="5095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CE60389-E3E2-4DC6-9FC6-DDFB3BA2C8CF}"/>
              </a:ext>
            </a:extLst>
          </p:cNvPr>
          <p:cNvSpPr/>
          <p:nvPr/>
        </p:nvSpPr>
        <p:spPr>
          <a:xfrm>
            <a:off x="7986991" y="5312564"/>
            <a:ext cx="595314" cy="4381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92A9F90-8472-4A5F-B9BB-0D7A9E77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75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, テーブル, Excel&#10;&#10;自動的に生成された説明">
            <a:extLst>
              <a:ext uri="{FF2B5EF4-FFF2-40B4-BE49-F238E27FC236}">
                <a16:creationId xmlns:a16="http://schemas.microsoft.com/office/drawing/2014/main" id="{115ACE2C-EA52-4E03-935A-D823D097F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1" y="3653897"/>
            <a:ext cx="5318760" cy="25146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7D8F98-BA02-4A16-88D2-666556502C6B}"/>
              </a:ext>
            </a:extLst>
          </p:cNvPr>
          <p:cNvSpPr txBox="1"/>
          <p:nvPr/>
        </p:nvSpPr>
        <p:spPr>
          <a:xfrm>
            <a:off x="777240" y="3228633"/>
            <a:ext cx="3745064" cy="36933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②　離れた複数のセルの選択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8DCCCB0-C58C-4391-BDD6-C34B774FD391}"/>
              </a:ext>
            </a:extLst>
          </p:cNvPr>
          <p:cNvSpPr txBox="1"/>
          <p:nvPr/>
        </p:nvSpPr>
        <p:spPr>
          <a:xfrm>
            <a:off x="800100" y="683073"/>
            <a:ext cx="3722204" cy="36933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　連続した複数のセルの選択</a:t>
            </a:r>
          </a:p>
        </p:txBody>
      </p:sp>
      <p:pic>
        <p:nvPicPr>
          <p:cNvPr id="4" name="図 3" descr="テーブル&#10;&#10;自動的に生成された説明">
            <a:extLst>
              <a:ext uri="{FF2B5EF4-FFF2-40B4-BE49-F238E27FC236}">
                <a16:creationId xmlns:a16="http://schemas.microsoft.com/office/drawing/2014/main" id="{58BF7A63-D538-4C5F-B2C3-B0606F013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1130708"/>
            <a:ext cx="5153026" cy="185744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C867F5-4ACB-4EF0-B14B-877BFF8B0117}"/>
              </a:ext>
            </a:extLst>
          </p:cNvPr>
          <p:cNvSpPr txBox="1"/>
          <p:nvPr/>
        </p:nvSpPr>
        <p:spPr>
          <a:xfrm>
            <a:off x="375284" y="155111"/>
            <a:ext cx="359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４　</a:t>
            </a:r>
            <a:r>
              <a:rPr lang="ja-JP" altLang="en-US" sz="2400" b="1" i="0" u="none" strike="noStrike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セルを選択するには</a:t>
            </a:r>
            <a:endParaRPr kumimoji="1"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3E35551-5E69-4417-A0F4-206F7DF3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93ED576-8961-42F0-86F4-C76C65AA42CD}"/>
              </a:ext>
            </a:extLst>
          </p:cNvPr>
          <p:cNvSpPr/>
          <p:nvPr/>
        </p:nvSpPr>
        <p:spPr>
          <a:xfrm>
            <a:off x="6261736" y="1052404"/>
            <a:ext cx="5153024" cy="3012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u="sng" dirty="0"/>
              <a:t>１、マウスでドラッグ</a:t>
            </a:r>
            <a:endParaRPr lang="en-US" altLang="ja-JP" u="sng" dirty="0"/>
          </a:p>
          <a:p>
            <a:r>
              <a:rPr lang="ja-JP" altLang="en-US" dirty="0"/>
              <a:t>①　選択範囲の始点のセルをクリック</a:t>
            </a:r>
            <a:endParaRPr lang="en-US" altLang="ja-JP" dirty="0"/>
          </a:p>
          <a:p>
            <a:r>
              <a:rPr kumimoji="1" lang="ja-JP" altLang="en-US" dirty="0"/>
              <a:t>②　終点のセルまでドラッグ</a:t>
            </a:r>
            <a:endParaRPr kumimoji="1" lang="en-US" altLang="ja-JP" dirty="0"/>
          </a:p>
          <a:p>
            <a:r>
              <a:rPr lang="ja-JP" altLang="en-US" u="sng" dirty="0"/>
              <a:t>２、マウスと</a:t>
            </a:r>
            <a:r>
              <a:rPr lang="en-US" altLang="ja-JP" u="sng" dirty="0"/>
              <a:t>Shift</a:t>
            </a:r>
            <a:r>
              <a:rPr lang="ja-JP" altLang="en-US" u="sng" dirty="0"/>
              <a:t>キーの選択</a:t>
            </a:r>
            <a:endParaRPr lang="en-US" altLang="ja-JP" u="sng" dirty="0"/>
          </a:p>
          <a:p>
            <a:r>
              <a:rPr kumimoji="1" lang="ja-JP" altLang="en-US" dirty="0"/>
              <a:t>①　</a:t>
            </a:r>
            <a:r>
              <a:rPr lang="ja-JP" altLang="en-US" dirty="0"/>
              <a:t>選択範囲の始点のセルをクリック</a:t>
            </a:r>
            <a:endParaRPr lang="en-US" altLang="ja-JP" dirty="0"/>
          </a:p>
          <a:p>
            <a:pPr marL="342900" indent="-342900">
              <a:buAutoNum type="circleNumDbPlain" startAt="2"/>
            </a:pPr>
            <a:r>
              <a:rPr lang="ja-JP" altLang="en-US" dirty="0"/>
              <a:t>  </a:t>
            </a:r>
            <a:r>
              <a:rPr lang="en-US" altLang="ja-JP" dirty="0"/>
              <a:t>Shift</a:t>
            </a:r>
            <a:r>
              <a:rPr lang="ja-JP" altLang="en-US" dirty="0"/>
              <a:t>キーを押して終点のセルをクリック</a:t>
            </a:r>
            <a:endParaRPr lang="en-US" altLang="ja-JP" dirty="0"/>
          </a:p>
          <a:p>
            <a:r>
              <a:rPr kumimoji="1" lang="ja-JP" altLang="en-US" u="sng" dirty="0"/>
              <a:t>３、</a:t>
            </a:r>
            <a:r>
              <a:rPr lang="ja-JP" altLang="en-US" u="sng" dirty="0"/>
              <a:t>マウスと</a:t>
            </a:r>
            <a:r>
              <a:rPr lang="en-US" altLang="ja-JP" u="sng" dirty="0"/>
              <a:t>Shift</a:t>
            </a:r>
            <a:r>
              <a:rPr lang="ja-JP" altLang="en-US" u="sng" dirty="0"/>
              <a:t>キーと矢印キー</a:t>
            </a:r>
            <a:endParaRPr lang="en-US" altLang="ja-JP" u="sng" dirty="0"/>
          </a:p>
          <a:p>
            <a:r>
              <a:rPr kumimoji="1" lang="ja-JP" altLang="en-US" dirty="0"/>
              <a:t>①　</a:t>
            </a:r>
            <a:r>
              <a:rPr lang="ja-JP" altLang="en-US" dirty="0"/>
              <a:t>選択範囲の始点のセルをクリック</a:t>
            </a:r>
            <a:endParaRPr lang="en-US" altLang="ja-JP" dirty="0"/>
          </a:p>
          <a:p>
            <a:r>
              <a:rPr kumimoji="1" lang="ja-JP" altLang="en-US" dirty="0"/>
              <a:t>②　</a:t>
            </a:r>
            <a:r>
              <a:rPr lang="en-US" altLang="ja-JP" dirty="0"/>
              <a:t> Shift</a:t>
            </a:r>
            <a:r>
              <a:rPr lang="ja-JP" altLang="en-US" dirty="0"/>
              <a:t>キーを押したまま矢印キー（→↑←↓）で選択</a:t>
            </a:r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4D60CBF-659F-4D06-A223-80250CA66149}"/>
              </a:ext>
            </a:extLst>
          </p:cNvPr>
          <p:cNvSpPr/>
          <p:nvPr/>
        </p:nvSpPr>
        <p:spPr>
          <a:xfrm>
            <a:off x="6164663" y="4583205"/>
            <a:ext cx="5347169" cy="13206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u="sng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①　最初のセル（</a:t>
            </a:r>
            <a:r>
              <a:rPr lang="en-US" altLang="ja-JP" dirty="0"/>
              <a:t>9253</a:t>
            </a:r>
            <a:r>
              <a:rPr lang="ja-JP" altLang="en-US" dirty="0"/>
              <a:t>）をクリック</a:t>
            </a:r>
            <a:endParaRPr lang="en-US" altLang="ja-JP" dirty="0"/>
          </a:p>
          <a:p>
            <a:r>
              <a:rPr lang="ja-JP" altLang="en-US" dirty="0"/>
              <a:t>②　次に</a:t>
            </a:r>
            <a:r>
              <a:rPr lang="en-US" altLang="ja-JP" dirty="0"/>
              <a:t>Ctrl</a:t>
            </a:r>
            <a:r>
              <a:rPr lang="ja-JP" altLang="en-US" dirty="0"/>
              <a:t>を押しながら（</a:t>
            </a:r>
            <a:r>
              <a:rPr lang="en-US" altLang="ja-JP" dirty="0"/>
              <a:t>11,045</a:t>
            </a:r>
            <a:r>
              <a:rPr lang="ja-JP" altLang="en-US" dirty="0"/>
              <a:t>）を</a:t>
            </a:r>
            <a:r>
              <a:rPr lang="ja-JP" altLang="en-US"/>
              <a:t>クリック、　同じく</a:t>
            </a:r>
            <a:r>
              <a:rPr lang="en-US" altLang="ja-JP" dirty="0"/>
              <a:t>Ctrl</a:t>
            </a:r>
            <a:r>
              <a:rPr lang="ja-JP" altLang="en-US" dirty="0"/>
              <a:t>を押しながら（</a:t>
            </a:r>
            <a:r>
              <a:rPr lang="en-US" altLang="ja-JP" dirty="0"/>
              <a:t>5,000</a:t>
            </a:r>
            <a:r>
              <a:rPr lang="ja-JP" altLang="en-US" dirty="0"/>
              <a:t>）をクリック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344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アプリケーション, テーブル, Excel&#10;&#10;自動的に生成された説明">
            <a:extLst>
              <a:ext uri="{FF2B5EF4-FFF2-40B4-BE49-F238E27FC236}">
                <a16:creationId xmlns:a16="http://schemas.microsoft.com/office/drawing/2014/main" id="{56C3D579-2C71-41B5-A845-8F5400CA5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6" y="822722"/>
            <a:ext cx="4400010" cy="28524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C617BF-8D66-40EC-B75C-01FD81A5F523}"/>
              </a:ext>
            </a:extLst>
          </p:cNvPr>
          <p:cNvSpPr txBox="1"/>
          <p:nvPr/>
        </p:nvSpPr>
        <p:spPr>
          <a:xfrm>
            <a:off x="611256" y="453390"/>
            <a:ext cx="4400010" cy="36933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③「行単位」又は「列単位」の選択</a:t>
            </a:r>
          </a:p>
        </p:txBody>
      </p:sp>
      <p:pic>
        <p:nvPicPr>
          <p:cNvPr id="6" name="図 5" descr="テーブル&#10;&#10;自動的に生成された説明">
            <a:extLst>
              <a:ext uri="{FF2B5EF4-FFF2-40B4-BE49-F238E27FC236}">
                <a16:creationId xmlns:a16="http://schemas.microsoft.com/office/drawing/2014/main" id="{DB4CEADB-1626-458B-B30F-C83B247F9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6" y="4281429"/>
            <a:ext cx="5724525" cy="284797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BBA9A7-A5BF-4874-8330-9B93543F37B4}"/>
              </a:ext>
            </a:extLst>
          </p:cNvPr>
          <p:cNvSpPr txBox="1"/>
          <p:nvPr/>
        </p:nvSpPr>
        <p:spPr>
          <a:xfrm>
            <a:off x="611256" y="3912097"/>
            <a:ext cx="5213074" cy="36933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④　連続した「行単位」又は「列単位」の選択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0C1537F-347D-4DEF-B28E-2F6165851C40}"/>
              </a:ext>
            </a:extLst>
          </p:cNvPr>
          <p:cNvSpPr/>
          <p:nvPr/>
        </p:nvSpPr>
        <p:spPr>
          <a:xfrm>
            <a:off x="5565995" y="453390"/>
            <a:ext cx="5347169" cy="24925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u="sng" dirty="0"/>
          </a:p>
          <a:p>
            <a:r>
              <a:rPr lang="ja-JP" altLang="en-US" u="sng" dirty="0"/>
              <a:t>１、行単位の選択</a:t>
            </a:r>
            <a:endParaRPr lang="en-US" altLang="ja-JP" u="sng" dirty="0"/>
          </a:p>
          <a:p>
            <a:r>
              <a:rPr lang="ja-JP" altLang="en-US" dirty="0"/>
              <a:t>①　行番号（１，２，３）にカーソルを乗せる</a:t>
            </a:r>
            <a:endParaRPr lang="en-US" altLang="ja-JP" dirty="0"/>
          </a:p>
          <a:p>
            <a:r>
              <a:rPr kumimoji="1" lang="ja-JP" altLang="en-US" dirty="0"/>
              <a:t>②　➡マークが出たらクリック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u="sng" dirty="0"/>
              <a:t>２、列単位の選択</a:t>
            </a:r>
            <a:endParaRPr lang="en-US" altLang="ja-JP" u="sng" dirty="0"/>
          </a:p>
          <a:p>
            <a:r>
              <a:rPr lang="ja-JP" altLang="en-US" dirty="0"/>
              <a:t>①　列番号（Ａ，Ｂ，Ｃ）にカーソルを乗せる</a:t>
            </a:r>
            <a:endParaRPr lang="en-US" altLang="ja-JP" dirty="0"/>
          </a:p>
          <a:p>
            <a:r>
              <a:rPr kumimoji="1" lang="ja-JP" altLang="en-US" dirty="0"/>
              <a:t>②　↓マークが出たらクリック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64B2BC8-16B0-4E18-A182-AC087FEAE679}"/>
              </a:ext>
            </a:extLst>
          </p:cNvPr>
          <p:cNvSpPr/>
          <p:nvPr/>
        </p:nvSpPr>
        <p:spPr>
          <a:xfrm>
            <a:off x="6096000" y="3879574"/>
            <a:ext cx="5347169" cy="24925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u="sng" dirty="0"/>
          </a:p>
          <a:p>
            <a:r>
              <a:rPr lang="ja-JP" altLang="en-US" u="sng" dirty="0"/>
              <a:t>１、連続した行単位の選択</a:t>
            </a:r>
            <a:endParaRPr lang="en-US" altLang="ja-JP" u="sng" dirty="0"/>
          </a:p>
          <a:p>
            <a:r>
              <a:rPr lang="ja-JP" altLang="en-US" dirty="0"/>
              <a:t>①　行番号（１，２，３）にカーソルを乗せる</a:t>
            </a:r>
            <a:endParaRPr lang="en-US" altLang="ja-JP" dirty="0"/>
          </a:p>
          <a:p>
            <a:r>
              <a:rPr kumimoji="1" lang="ja-JP" altLang="en-US" dirty="0"/>
              <a:t>②　➡マークが出たら該当部分をドラッグ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u="sng" dirty="0"/>
              <a:t>２、連続した列単位の選択</a:t>
            </a:r>
            <a:endParaRPr lang="en-US" altLang="ja-JP" u="sng" dirty="0"/>
          </a:p>
          <a:p>
            <a:r>
              <a:rPr lang="ja-JP" altLang="en-US" dirty="0"/>
              <a:t>①　列番号（Ａ，Ｂ，Ｃ）にカーソルを乗せる</a:t>
            </a:r>
            <a:endParaRPr lang="en-US" altLang="ja-JP" dirty="0"/>
          </a:p>
          <a:p>
            <a:r>
              <a:rPr kumimoji="1" lang="ja-JP" altLang="en-US" dirty="0"/>
              <a:t>②　↓マークが出たら該当部分をドラッグ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473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ーブル&#10;&#10;自動的に生成された説明">
            <a:extLst>
              <a:ext uri="{FF2B5EF4-FFF2-40B4-BE49-F238E27FC236}">
                <a16:creationId xmlns:a16="http://schemas.microsoft.com/office/drawing/2014/main" id="{4EABC979-EEAB-459D-BDD4-274C12EBF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27" y="1120140"/>
            <a:ext cx="7991475" cy="238125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AFAC35B-1C16-4B8F-8897-4A317CAD3F4A}"/>
              </a:ext>
            </a:extLst>
          </p:cNvPr>
          <p:cNvSpPr txBox="1"/>
          <p:nvPr/>
        </p:nvSpPr>
        <p:spPr>
          <a:xfrm>
            <a:off x="1007427" y="511483"/>
            <a:ext cx="6202998" cy="461665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i="0" u="none" strike="noStrike" dirty="0">
                <a:solidFill>
                  <a:schemeClr val="tx1"/>
                </a:solidFill>
                <a:effectLst/>
                <a:ea typeface="ＭＳ Ｐゴシック" panose="020B0600070205080204" pitchFamily="50" charset="-128"/>
              </a:rPr>
              <a:t>５　セル、行、列、ワークシートを挿入するには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A7143BF-A9F5-40FB-BB2E-356BCA111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27" y="3973693"/>
            <a:ext cx="2715004" cy="196242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5544E1-AEFC-4179-AF63-D4B82E9040D2}"/>
              </a:ext>
            </a:extLst>
          </p:cNvPr>
          <p:cNvSpPr txBox="1"/>
          <p:nvPr/>
        </p:nvSpPr>
        <p:spPr>
          <a:xfrm>
            <a:off x="4389120" y="4257040"/>
            <a:ext cx="5405120" cy="120032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①　セルの挿入</a:t>
            </a:r>
            <a:endParaRPr kumimoji="1" lang="en-US" altLang="ja-JP" dirty="0"/>
          </a:p>
          <a:p>
            <a:r>
              <a:rPr kumimoji="1" lang="ja-JP" altLang="en-US" dirty="0"/>
              <a:t>②　シートの行の挿入は「行」が増える。</a:t>
            </a:r>
            <a:endParaRPr kumimoji="1" lang="en-US" altLang="ja-JP" dirty="0"/>
          </a:p>
          <a:p>
            <a:r>
              <a:rPr lang="ja-JP" altLang="en-US" dirty="0"/>
              <a:t>③　シートの列の挿入は「列」が増える。</a:t>
            </a:r>
            <a:endParaRPr lang="en-US" altLang="ja-JP" dirty="0"/>
          </a:p>
          <a:p>
            <a:r>
              <a:rPr kumimoji="1" lang="ja-JP" altLang="en-US" dirty="0"/>
              <a:t>④　シートの挿入は、シートそのものが増える。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247B1E3-600D-4FBB-92ED-F753590F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4228-CF67-4029-A4D5-E847644C85F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641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1174</Words>
  <Application>Microsoft Office PowerPoint</Application>
  <PresentationFormat>ワイド画面</PresentationFormat>
  <Paragraphs>140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ＭＳ Ｐゴシック</vt:lpstr>
      <vt:lpstr>ＭＳ ゴシック</vt:lpstr>
      <vt:lpstr>游ゴシック</vt:lpstr>
      <vt:lpstr>游ゴシック Light</vt:lpstr>
      <vt:lpstr>Arial</vt:lpstr>
      <vt:lpstr>Helvetica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高木 正三</dc:creator>
  <cp:lastModifiedBy>高木 正三</cp:lastModifiedBy>
  <cp:revision>4</cp:revision>
  <cp:lastPrinted>2022-04-20T00:41:40Z</cp:lastPrinted>
  <dcterms:created xsi:type="dcterms:W3CDTF">2022-03-11T02:46:51Z</dcterms:created>
  <dcterms:modified xsi:type="dcterms:W3CDTF">2022-04-20T00:45:28Z</dcterms:modified>
</cp:coreProperties>
</file>